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281" r:id="rId3"/>
    <p:sldId id="282" r:id="rId4"/>
    <p:sldId id="283" r:id="rId5"/>
    <p:sldId id="289" r:id="rId6"/>
    <p:sldId id="284" r:id="rId7"/>
    <p:sldId id="290" r:id="rId8"/>
    <p:sldId id="285" r:id="rId9"/>
    <p:sldId id="291" r:id="rId10"/>
    <p:sldId id="286" r:id="rId11"/>
    <p:sldId id="292" r:id="rId12"/>
    <p:sldId id="287" r:id="rId13"/>
    <p:sldId id="293" r:id="rId14"/>
    <p:sldId id="28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01" autoAdjust="0"/>
  </p:normalViewPr>
  <p:slideViewPr>
    <p:cSldViewPr>
      <p:cViewPr varScale="1">
        <p:scale>
          <a:sx n="62" d="100"/>
          <a:sy n="62" d="100"/>
        </p:scale>
        <p:origin x="-1596" y="-90"/>
      </p:cViewPr>
      <p:guideLst>
        <p:guide orient="horz" pos="2160"/>
        <p:guide pos="2880"/>
      </p:guideLst>
    </p:cSldViewPr>
  </p:slideViewPr>
  <p:notesTextViewPr>
    <p:cViewPr>
      <p:scale>
        <a:sx n="100" d="100"/>
        <a:sy n="100" d="100"/>
      </p:scale>
      <p:origin x="0" y="3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A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909D76A-25DE-4D72-9D03-18CCBBFD005A}" type="datetimeFigureOut">
              <a:rPr lang="ar-AE" smtClean="0"/>
              <a:pPr/>
              <a:t>02/04/1445</a:t>
            </a:fld>
            <a:endParaRPr lang="ar-A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A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A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97FE46-8558-4491-9948-990DB440D9E8}" type="slidenum">
              <a:rPr lang="ar-AE" smtClean="0"/>
              <a:pPr/>
              <a:t>‹#›</a:t>
            </a:fld>
            <a:endParaRPr lang="ar-AE"/>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lnSpcReduction="10000"/>
          </a:bodyPr>
          <a:lstStyle/>
          <a:p>
            <a:pPr algn="ctr">
              <a:spcBef>
                <a:spcPct val="50000"/>
              </a:spcBef>
            </a:pPr>
            <a:r>
              <a:rPr lang="ar-IQ" b="1" dirty="0" smtClean="0">
                <a:solidFill>
                  <a:srgbClr val="C00000"/>
                </a:solidFill>
              </a:rPr>
              <a:t>وزارة التعليم العالي والبحث العلمي</a:t>
            </a:r>
            <a:endParaRPr lang="en-US" b="1" dirty="0" smtClean="0">
              <a:solidFill>
                <a:srgbClr val="C00000"/>
              </a:solidFill>
            </a:endParaRPr>
          </a:p>
          <a:p>
            <a:pPr algn="ctr">
              <a:spcBef>
                <a:spcPct val="50000"/>
              </a:spcBef>
            </a:pPr>
            <a:endParaRPr lang="ar-IQ" b="1" dirty="0" smtClean="0">
              <a:solidFill>
                <a:srgbClr val="C00000"/>
              </a:solidFill>
            </a:endParaRPr>
          </a:p>
          <a:p>
            <a:pPr algn="ctr">
              <a:spcBef>
                <a:spcPct val="50000"/>
              </a:spcBef>
            </a:pPr>
            <a:r>
              <a:rPr lang="ar-IQ" b="1" dirty="0" smtClean="0">
                <a:solidFill>
                  <a:srgbClr val="C00000"/>
                </a:solidFill>
              </a:rPr>
              <a:t>جامعة البصرة</a:t>
            </a:r>
            <a:endParaRPr lang="en-US" b="1" dirty="0" smtClean="0">
              <a:solidFill>
                <a:srgbClr val="C00000"/>
              </a:solidFill>
            </a:endParaRPr>
          </a:p>
          <a:p>
            <a:pPr algn="ctr">
              <a:spcBef>
                <a:spcPct val="50000"/>
              </a:spcBef>
            </a:pPr>
            <a:endParaRPr lang="ar-IQ" b="1" dirty="0" smtClean="0">
              <a:solidFill>
                <a:srgbClr val="C00000"/>
              </a:solidFill>
            </a:endParaRPr>
          </a:p>
          <a:p>
            <a:pPr algn="ctr">
              <a:spcBef>
                <a:spcPct val="50000"/>
              </a:spcBef>
            </a:pPr>
            <a:r>
              <a:rPr lang="ar-IQ" b="1" dirty="0" smtClean="0">
                <a:solidFill>
                  <a:srgbClr val="C00000"/>
                </a:solidFill>
              </a:rPr>
              <a:t>كلية التربية البدنية وعلوم الرياضة</a:t>
            </a:r>
            <a:endParaRPr lang="en-US" b="1" dirty="0" smtClean="0">
              <a:solidFill>
                <a:srgbClr val="C00000"/>
              </a:solidFill>
            </a:endParaRPr>
          </a:p>
          <a:p>
            <a:pPr algn="ctr">
              <a:spcBef>
                <a:spcPct val="50000"/>
              </a:spcBef>
            </a:pPr>
            <a:endParaRPr lang="ar-IQ" b="1" dirty="0" smtClean="0">
              <a:solidFill>
                <a:srgbClr val="C00000"/>
              </a:solidFill>
            </a:endParaRPr>
          </a:p>
          <a:p>
            <a:pPr algn="ctr">
              <a:spcBef>
                <a:spcPct val="50000"/>
              </a:spcBef>
            </a:pPr>
            <a:r>
              <a:rPr lang="ar-IQ" b="1" dirty="0" smtClean="0">
                <a:solidFill>
                  <a:srgbClr val="C00000"/>
                </a:solidFill>
              </a:rPr>
              <a:t>فرع العلوم ال</a:t>
            </a:r>
            <a:r>
              <a:rPr lang="ar-AE" b="1" dirty="0" smtClean="0">
                <a:solidFill>
                  <a:srgbClr val="C00000"/>
                </a:solidFill>
              </a:rPr>
              <a:t>نظري</a:t>
            </a:r>
            <a:r>
              <a:rPr lang="ar-IQ" b="1" dirty="0" smtClean="0">
                <a:solidFill>
                  <a:srgbClr val="C00000"/>
                </a:solidFill>
              </a:rPr>
              <a:t>ة</a:t>
            </a:r>
            <a:endParaRPr lang="ar-AE" b="1" dirty="0" smtClean="0">
              <a:solidFill>
                <a:srgbClr val="C00000"/>
              </a:solidFill>
            </a:endParaRPr>
          </a:p>
          <a:p>
            <a:pPr algn="ctr">
              <a:spcBef>
                <a:spcPct val="50000"/>
              </a:spcBef>
            </a:pPr>
            <a:endParaRPr lang="ar-AE" b="1" dirty="0" smtClean="0">
              <a:solidFill>
                <a:srgbClr val="C00000"/>
              </a:solidFill>
            </a:endParaRPr>
          </a:p>
          <a:p>
            <a:pPr algn="ctr">
              <a:spcBef>
                <a:spcPct val="50000"/>
              </a:spcBef>
            </a:pPr>
            <a:endParaRPr lang="ar-IQ" sz="1200" dirty="0" smtClean="0"/>
          </a:p>
          <a:p>
            <a:pPr lvl="0" algn="ctr">
              <a:spcBef>
                <a:spcPct val="50000"/>
              </a:spcBef>
            </a:pPr>
            <a:r>
              <a:rPr lang="ar-AE" sz="1200" dirty="0" smtClean="0"/>
              <a:t>قاعدة اللاعب المماثل </a:t>
            </a:r>
          </a:p>
          <a:p>
            <a:pPr lvl="0" algn="ctr">
              <a:spcBef>
                <a:spcPct val="50000"/>
              </a:spcBef>
            </a:pPr>
            <a:endParaRPr lang="ar-AE" sz="1200" dirty="0" smtClean="0"/>
          </a:p>
          <a:p>
            <a:pPr lvl="0" algn="ctr">
              <a:spcBef>
                <a:spcPct val="50000"/>
              </a:spcBef>
            </a:pPr>
            <a:endParaRPr lang="ar-IQ" sz="1200" dirty="0" smtClean="0"/>
          </a:p>
          <a:p>
            <a:pPr lvl="0" algn="ctr">
              <a:spcBef>
                <a:spcPct val="50000"/>
              </a:spcBef>
            </a:pPr>
            <a:r>
              <a:rPr lang="ar-IQ" sz="1200" b="1" dirty="0" smtClean="0">
                <a:solidFill>
                  <a:srgbClr val="FF0000"/>
                </a:solidFill>
              </a:rPr>
              <a:t>إعداد </a:t>
            </a:r>
            <a:r>
              <a:rPr lang="ar-AE" sz="1200" b="1" dirty="0" smtClean="0">
                <a:solidFill>
                  <a:srgbClr val="FF0000"/>
                </a:solidFill>
              </a:rPr>
              <a:t>الاستاذ الدكتور رجاء عبد الصمد عاشور </a:t>
            </a:r>
          </a:p>
          <a:p>
            <a:pPr lvl="0" algn="ctr">
              <a:spcBef>
                <a:spcPct val="50000"/>
              </a:spcBef>
            </a:pPr>
            <a:endParaRPr lang="ar-AE" sz="1200" b="1" dirty="0" smtClean="0">
              <a:solidFill>
                <a:srgbClr val="FF0000"/>
              </a:solidFill>
            </a:endParaRPr>
          </a:p>
          <a:p>
            <a:pPr lvl="0" algn="ctr">
              <a:spcBef>
                <a:spcPct val="50000"/>
              </a:spcBef>
            </a:pPr>
            <a:r>
              <a:rPr lang="ar-AE" sz="1200" b="1" dirty="0" smtClean="0">
                <a:solidFill>
                  <a:srgbClr val="FF0000"/>
                </a:solidFill>
              </a:rPr>
              <a:t>المرحلة الرابعة</a:t>
            </a:r>
          </a:p>
          <a:p>
            <a:pPr lvl="0" algn="ctr">
              <a:spcBef>
                <a:spcPct val="50000"/>
              </a:spcBef>
            </a:pPr>
            <a:r>
              <a:rPr lang="ar-AE" sz="1200" b="1" dirty="0" smtClean="0">
                <a:solidFill>
                  <a:srgbClr val="FF0000"/>
                </a:solidFill>
              </a:rPr>
              <a:t> </a:t>
            </a:r>
          </a:p>
          <a:p>
            <a:pPr lvl="0" algn="ctr">
              <a:spcBef>
                <a:spcPct val="50000"/>
              </a:spcBef>
            </a:pPr>
            <a:r>
              <a:rPr lang="ar-AE" sz="1200" b="1" dirty="0" smtClean="0">
                <a:solidFill>
                  <a:srgbClr val="FF0000"/>
                </a:solidFill>
              </a:rPr>
              <a:t>مادة الكرة الطائرة </a:t>
            </a:r>
            <a:endParaRPr lang="ar-IQ" sz="1200" b="1" dirty="0" smtClean="0">
              <a:solidFill>
                <a:srgbClr val="00B050"/>
              </a:solidFill>
            </a:endParaRPr>
          </a:p>
          <a:p>
            <a:pPr algn="ctr">
              <a:spcBef>
                <a:spcPct val="50000"/>
              </a:spcBef>
            </a:pPr>
            <a:endParaRPr lang="en-US" b="1" dirty="0" smtClean="0">
              <a:solidFill>
                <a:srgbClr val="C00000"/>
              </a:solidFill>
            </a:endParaRPr>
          </a:p>
          <a:p>
            <a:pPr algn="ctr">
              <a:spcBef>
                <a:spcPct val="50000"/>
              </a:spcBef>
            </a:pPr>
            <a:endParaRPr lang="ar-IQ" b="1" dirty="0" smtClean="0">
              <a:solidFill>
                <a:srgbClr val="C00000"/>
              </a:solidFill>
            </a:endParaRPr>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a:t>
            </a:fld>
            <a:endParaRPr lang="ar-A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AE" sz="1200" dirty="0" smtClean="0"/>
              <a:t>4</a:t>
            </a:r>
            <a:r>
              <a:rPr lang="ar-IQ" sz="1200" dirty="0" smtClean="0"/>
              <a:t>)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AE" sz="1200" dirty="0" smtClean="0"/>
              <a:t>4</a:t>
            </a:r>
            <a:r>
              <a:rPr lang="ar-IQ" sz="1200" dirty="0" err="1"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10</a:t>
            </a:fld>
            <a:endParaRPr lang="ar-A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5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(5) موضحا حدوده القريبة والبعيدة عن خط المنتصف او الخطوط الجانبية او الخط الخلفي للملعب مع </a:t>
            </a:r>
            <a:r>
              <a:rPr lang="ar-IQ" sz="1200" dirty="0" err="1" smtClean="0"/>
              <a:t>الرسم  ؟</a:t>
            </a:r>
            <a:endParaRPr lang="ar-AE" sz="1200" dirty="0" smtClean="0"/>
          </a:p>
          <a:p>
            <a:endParaRPr lang="ar-AE" sz="1200" dirty="0" smtClean="0"/>
          </a:p>
          <a:p>
            <a:r>
              <a:rPr lang="ar-AE" sz="1200" dirty="0" smtClean="0"/>
              <a:t>الجواب </a:t>
            </a:r>
          </a:p>
          <a:p>
            <a:endParaRPr lang="ar-AE" sz="1200" dirty="0" smtClean="0"/>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(5) هو اقرب الى الخط الخلفي للملعب من اللاعب المتواجد في مركز </a:t>
            </a:r>
            <a:r>
              <a:rPr lang="ar-IQ" dirty="0" err="1" smtClean="0"/>
              <a:t>رقم </a:t>
            </a:r>
            <a:r>
              <a:rPr lang="ar-IQ" dirty="0" smtClean="0"/>
              <a:t>(4) لحظة ضرب </a:t>
            </a:r>
            <a:r>
              <a:rPr lang="ar-IQ" dirty="0" err="1" smtClean="0"/>
              <a:t>الارسال .</a:t>
            </a:r>
            <a:endParaRPr lang="ar-AE" dirty="0" smtClean="0"/>
          </a:p>
          <a:p>
            <a:pPr marL="514350" lvl="0" indent="-514350" algn="just" rtl="1">
              <a:buFont typeface="+mj-lt"/>
              <a:buAutoNum type="arabicPeriod"/>
            </a:pPr>
            <a:endParaRPr lang="en-US" dirty="0" smtClean="0"/>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(5) هو اقرب الى الخط الجانبي الايسر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endParaRPr lang="ar-AE" sz="1200" dirty="0" smtClean="0"/>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11</a:t>
            </a:fld>
            <a:endParaRPr lang="ar-A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AE" sz="1200" dirty="0" smtClean="0"/>
              <a:t>5</a:t>
            </a:r>
            <a:r>
              <a:rPr lang="ar-IQ" sz="1200" dirty="0" smtClean="0"/>
              <a:t>)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AE" sz="1200" dirty="0" smtClean="0"/>
              <a:t>5</a:t>
            </a:r>
            <a:r>
              <a:rPr lang="ar-IQ" sz="1200" dirty="0" err="1"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12</a:t>
            </a:fld>
            <a:endParaRPr lang="ar-A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6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(6) موضحا حدوده القريبة والبعيدة عن خط المنتصف او الخطوط الجانبية او الخط الخلفي للملعب مع </a:t>
            </a:r>
            <a:r>
              <a:rPr lang="ar-IQ" sz="1200" dirty="0" err="1" smtClean="0"/>
              <a:t>الرسم  ؟</a:t>
            </a:r>
            <a:endParaRPr lang="en-US" sz="1200" dirty="0" smtClean="0"/>
          </a:p>
          <a:p>
            <a:endParaRPr lang="en-US" sz="1200" dirty="0" smtClean="0"/>
          </a:p>
          <a:p>
            <a:r>
              <a:rPr lang="ar-AE" sz="1200" dirty="0" smtClean="0"/>
              <a:t>الجواب</a:t>
            </a:r>
            <a:r>
              <a:rPr lang="ar-AE" sz="1200" baseline="0" dirty="0" smtClean="0"/>
              <a:t> </a:t>
            </a:r>
          </a:p>
          <a:p>
            <a:endParaRPr lang="ar-AE" sz="1200" baseline="0"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(1) هو اقرب الى الخط الجانبي الايمن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(5) هو اقرب الى الخط الجانبي الايسر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(3) هو اقرب الى خط المنتصف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indent="-514350" algn="r">
              <a:buFont typeface="+mj-lt"/>
              <a:buAutoNum type="arabicPeriod"/>
            </a:pPr>
            <a:endParaRPr lang="ar-AE" dirty="0" smtClean="0"/>
          </a:p>
          <a:p>
            <a:endParaRPr lang="ar-AE" sz="1200" baseline="0" dirty="0" smtClean="0"/>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13</a:t>
            </a:fld>
            <a:endParaRPr lang="ar-A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AE" sz="1200" dirty="0" smtClean="0"/>
              <a:t>6</a:t>
            </a:r>
            <a:r>
              <a:rPr lang="ar-IQ" sz="1200" dirty="0" smtClean="0"/>
              <a:t>)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AE" sz="1200" dirty="0" smtClean="0"/>
              <a:t>6</a:t>
            </a:r>
            <a:r>
              <a:rPr lang="ar-IQ" sz="1200" dirty="0" err="1"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14</a:t>
            </a:fld>
            <a:endParaRPr lang="ar-A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dirty="0" smtClean="0"/>
              <a:t>اللاعب المماثل في الكرة الطائرة </a:t>
            </a:r>
            <a:endParaRPr lang="en-US" dirty="0" smtClean="0"/>
          </a:p>
          <a:p>
            <a:endParaRPr lang="en-US" dirty="0" smtClean="0"/>
          </a:p>
          <a:p>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هو اللاعب المجاور سواء مع اللاعب الذي امامه او مع اللاعب المجاور له يمينا او يسارا وهو الذي يؤثر عندما يتقدم على اللاعب الذي امامه كما يحدث بين اللاعب المتواجد في مركز </a:t>
            </a:r>
            <a:r>
              <a:rPr lang="ar-IQ" dirty="0" err="1" smtClean="0"/>
              <a:t>رقم </a:t>
            </a:r>
            <a:r>
              <a:rPr lang="ar-IQ" dirty="0" smtClean="0"/>
              <a:t>(1) واللاعب المتواجد في مركز </a:t>
            </a:r>
            <a:r>
              <a:rPr lang="ar-IQ" dirty="0" err="1" smtClean="0"/>
              <a:t>رقم </a:t>
            </a:r>
            <a:r>
              <a:rPr lang="ar-IQ" dirty="0" smtClean="0"/>
              <a:t>(2) او </a:t>
            </a:r>
            <a:r>
              <a:rPr lang="ar-IQ" dirty="0" err="1" smtClean="0"/>
              <a:t>يتاخر</a:t>
            </a:r>
            <a:r>
              <a:rPr lang="ar-IQ" dirty="0" smtClean="0"/>
              <a:t> على اللاعب الذي خلفه لحظة ضرب الارسال </a:t>
            </a:r>
            <a:r>
              <a:rPr lang="ar-IQ" dirty="0" err="1" smtClean="0"/>
              <a:t>ويتاثر</a:t>
            </a:r>
            <a:r>
              <a:rPr lang="ar-IQ" dirty="0" smtClean="0"/>
              <a:t> عندما يتقدم عليه لاعب </a:t>
            </a:r>
            <a:r>
              <a:rPr lang="ar-IQ" dirty="0" err="1" smtClean="0"/>
              <a:t>اويتاخر</a:t>
            </a:r>
            <a:r>
              <a:rPr lang="ar-IQ" dirty="0" smtClean="0"/>
              <a:t> عليه لاعب لحظة ضرب الارسال او يتجاوز علية جانبيا مثل اللاعب  المتواجد في مركز </a:t>
            </a:r>
            <a:r>
              <a:rPr lang="ar-IQ" dirty="0" err="1" smtClean="0"/>
              <a:t>رقم </a:t>
            </a:r>
            <a:r>
              <a:rPr lang="ar-IQ" dirty="0" smtClean="0"/>
              <a:t>(3) مع اللاعب المتواجد في مركز </a:t>
            </a:r>
            <a:r>
              <a:rPr lang="ar-IQ" dirty="0" err="1" smtClean="0"/>
              <a:t>رقم </a:t>
            </a:r>
            <a:r>
              <a:rPr lang="ar-IQ" dirty="0" smtClean="0"/>
              <a:t>(2) لحظة ضرب </a:t>
            </a:r>
            <a:r>
              <a:rPr lang="ar-IQ" dirty="0" err="1" smtClean="0"/>
              <a:t>الارسال .</a:t>
            </a:r>
            <a:endParaRPr lang="ar-AE" dirty="0" smtClean="0"/>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2</a:t>
            </a:fld>
            <a:endParaRPr lang="ar-A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رقم 1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(1) موضحا حدوده القريبة والبعيدة عن خط المنتصف او الخطوط الجانبية او الخط الخلفي للملعب مع الرسم</a:t>
            </a:r>
            <a:endParaRPr lang="en-US" sz="1200" dirty="0" smtClean="0"/>
          </a:p>
          <a:p>
            <a:endParaRPr lang="en-US" sz="1200" dirty="0" smtClean="0"/>
          </a:p>
          <a:p>
            <a:r>
              <a:rPr lang="ar-AE" sz="1200" dirty="0" smtClean="0"/>
              <a:t>الجواب</a:t>
            </a:r>
          </a:p>
          <a:p>
            <a:endParaRPr lang="ar-AE" sz="1200" dirty="0" smtClean="0"/>
          </a:p>
          <a:p>
            <a:pPr marL="228600" lvl="0" indent="-228600" algn="just" rtl="1">
              <a:buAutoNum type="arabicPlain"/>
            </a:pPr>
            <a:r>
              <a:rPr lang="ar-IQ" dirty="0" smtClean="0"/>
              <a:t>اللاعب المتواجد في مركز </a:t>
            </a:r>
            <a:r>
              <a:rPr lang="ar-IQ" dirty="0" err="1" smtClean="0"/>
              <a:t>رقم </a:t>
            </a:r>
            <a:r>
              <a:rPr lang="ar-IQ" dirty="0" smtClean="0"/>
              <a:t>(1) هو اقرب الى الخط الخلفي للملعب من اللاعب المتواجد في مركز </a:t>
            </a:r>
            <a:r>
              <a:rPr lang="ar-IQ" dirty="0" err="1" smtClean="0"/>
              <a:t>رقم </a:t>
            </a:r>
            <a:r>
              <a:rPr lang="ar-IQ" dirty="0" smtClean="0"/>
              <a:t>(2) لحظة ضرب </a:t>
            </a:r>
            <a:r>
              <a:rPr lang="ar-IQ" dirty="0" err="1" smtClean="0"/>
              <a:t>الارسال .</a:t>
            </a:r>
            <a:endParaRPr lang="ar-AE" dirty="0" smtClean="0"/>
          </a:p>
          <a:p>
            <a:pPr marL="228600" lvl="0" indent="-228600" algn="just" rtl="1">
              <a:buAutoNum type="arabicPlain"/>
            </a:pPr>
            <a:endParaRPr lang="en-US" dirty="0" smtClean="0"/>
          </a:p>
          <a:p>
            <a:pPr lvl="0" algn="just" rtl="1">
              <a:buNone/>
            </a:pPr>
            <a:r>
              <a:rPr lang="ar-AE" dirty="0" smtClean="0"/>
              <a:t>2</a:t>
            </a:r>
            <a:r>
              <a:rPr lang="ar-AE" baseline="0" dirty="0" smtClean="0"/>
              <a:t>  </a:t>
            </a:r>
            <a:r>
              <a:rPr lang="ar-AE" dirty="0" smtClean="0"/>
              <a:t> </a:t>
            </a:r>
            <a:r>
              <a:rPr lang="ar-IQ" dirty="0" smtClean="0"/>
              <a:t>اللاعب المتواجد في مركز </a:t>
            </a:r>
            <a:r>
              <a:rPr lang="ar-IQ" dirty="0" err="1" smtClean="0"/>
              <a:t>رقم </a:t>
            </a:r>
            <a:r>
              <a:rPr lang="ar-IQ" dirty="0" smtClean="0"/>
              <a:t>(1) هو اقرب الى الخط الجانبي الايمن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endParaRPr lang="ar-AE" sz="1200" dirty="0" smtClean="0"/>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3</a:t>
            </a:fld>
            <a:endParaRPr lang="ar-A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IQ" sz="1200" dirty="0" smtClean="0"/>
              <a:t>(1)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IQ" sz="1200" dirty="0" smtClean="0"/>
              <a:t>(1</a:t>
            </a:r>
            <a:r>
              <a:rPr lang="ar-IQ" sz="1200" dirty="0" err="1"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4</a:t>
            </a:fld>
            <a:endParaRPr lang="ar-A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2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(2) موضحا حدوده القريبة والبعيدة عن خط المنتصف او الخطوط الجانبية او الخط الخلفي للملعب مع </a:t>
            </a:r>
            <a:r>
              <a:rPr lang="ar-IQ" sz="1200" dirty="0" err="1" smtClean="0"/>
              <a:t>الرسم  ؟</a:t>
            </a:r>
            <a:endParaRPr lang="en-US" sz="1200" dirty="0" smtClean="0"/>
          </a:p>
          <a:p>
            <a:r>
              <a:rPr lang="ar-AE" sz="1200" dirty="0" smtClean="0"/>
              <a:t>الجواب</a:t>
            </a:r>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(2) هو اقرب الى خط المنتصف للملعب من اللاعب المتواجد في مركز </a:t>
            </a:r>
            <a:r>
              <a:rPr lang="ar-IQ" dirty="0" err="1" smtClean="0"/>
              <a:t>رقم </a:t>
            </a:r>
            <a:r>
              <a:rPr lang="ar-IQ" dirty="0" smtClean="0"/>
              <a:t>(1) لحظة ضرب </a:t>
            </a:r>
            <a:r>
              <a:rPr lang="ar-IQ" dirty="0" err="1" smtClean="0"/>
              <a:t>الارسال .</a:t>
            </a:r>
            <a:endParaRPr lang="en-US" dirty="0" smtClean="0"/>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(2) هو اقرب الى الخط الجانبي الايمن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indent="-514350" algn="just" rtl="1">
              <a:buFont typeface="+mj-lt"/>
              <a:buAutoNum type="arabicPeriod"/>
            </a:pPr>
            <a:endParaRPr lang="ar-AE" dirty="0" smtClean="0"/>
          </a:p>
          <a:p>
            <a:endParaRPr lang="en-US" sz="1200" dirty="0" smtClean="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5</a:t>
            </a:fld>
            <a:endParaRPr lang="ar-A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AE" sz="1200" dirty="0" smtClean="0"/>
              <a:t>2</a:t>
            </a:r>
            <a:r>
              <a:rPr lang="ar-IQ" sz="1200" dirty="0" smtClean="0"/>
              <a:t>)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AE" sz="1200" dirty="0" smtClean="0"/>
              <a:t>2</a:t>
            </a:r>
            <a:r>
              <a:rPr lang="ar-IQ" sz="1200"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6</a:t>
            </a:fld>
            <a:endParaRPr lang="ar-A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3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(3) موضحا حدوده القريبة والبعيدة عن خط المنتصف او الخطوط الجانبية او </a:t>
            </a:r>
            <a:r>
              <a:rPr lang="en-US" sz="1200" dirty="0" smtClean="0"/>
              <a:t>   </a:t>
            </a:r>
            <a:r>
              <a:rPr lang="ar-IQ" sz="1200" dirty="0" smtClean="0"/>
              <a:t>الخط الخلفي للملعب مع الرسم</a:t>
            </a:r>
            <a:endParaRPr lang="ar-AE" sz="1200" dirty="0" smtClean="0"/>
          </a:p>
          <a:p>
            <a:endParaRPr lang="ar-AE" sz="1200" dirty="0" smtClean="0"/>
          </a:p>
          <a:p>
            <a:r>
              <a:rPr lang="ar-AE" sz="1200" dirty="0" smtClean="0"/>
              <a:t>الجواب</a:t>
            </a:r>
            <a:r>
              <a:rPr lang="ar-AE" sz="1200" baseline="0" dirty="0" smtClean="0"/>
              <a:t> </a:t>
            </a:r>
          </a:p>
          <a:p>
            <a:endParaRPr lang="ar-AE" sz="1200" baseline="0"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(2) هو اقرب الى الخط الجانبي الايمن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(4) هو اقرب الى الخط الجانبي الايسر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(3) هو اقرب الى خط المنتصف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indent="-514350" algn="r">
              <a:buFont typeface="+mj-lt"/>
              <a:buAutoNum type="arabicPeriod"/>
            </a:pPr>
            <a:endParaRPr lang="ar-AE" dirty="0" smtClean="0"/>
          </a:p>
          <a:p>
            <a:r>
              <a:rPr lang="ar-IQ" sz="1200" dirty="0" smtClean="0"/>
              <a:t>  </a:t>
            </a:r>
            <a:endParaRPr lang="en-US" sz="1200" dirty="0" smtClean="0"/>
          </a:p>
          <a:p>
            <a:r>
              <a:rPr lang="ar-AE" sz="1200" baseline="0" dirty="0" smtClean="0"/>
              <a:t> الجواب </a:t>
            </a:r>
            <a:endParaRPr lang="en-US" sz="1200" dirty="0" smtClean="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7</a:t>
            </a:fld>
            <a:endParaRPr lang="ar-A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sz="1200" dirty="0" err="1" smtClean="0"/>
              <a:t>شكل (</a:t>
            </a:r>
            <a:r>
              <a:rPr lang="ar-AE" sz="1200" dirty="0" smtClean="0"/>
              <a:t>3</a:t>
            </a:r>
            <a:r>
              <a:rPr lang="ar-IQ" sz="1200" dirty="0" smtClean="0"/>
              <a:t>) يمثل </a:t>
            </a:r>
            <a:r>
              <a:rPr lang="ar-IQ" sz="1200" dirty="0" err="1" smtClean="0"/>
              <a:t>تاثر</a:t>
            </a:r>
            <a:r>
              <a:rPr lang="ar-IQ" sz="1200" dirty="0" smtClean="0"/>
              <a:t> </a:t>
            </a:r>
            <a:r>
              <a:rPr lang="ar-IQ" sz="1200" dirty="0" err="1" smtClean="0"/>
              <a:t>وتاثير</a:t>
            </a:r>
            <a:r>
              <a:rPr lang="ar-IQ" sz="1200" dirty="0" smtClean="0"/>
              <a:t> اللاعب المتواجد في مركز </a:t>
            </a:r>
            <a:r>
              <a:rPr lang="ar-IQ" sz="1200" dirty="0" err="1" smtClean="0"/>
              <a:t>رقم (</a:t>
            </a:r>
            <a:r>
              <a:rPr lang="ar-AE" sz="1200" dirty="0" smtClean="0"/>
              <a:t>3</a:t>
            </a:r>
            <a:r>
              <a:rPr lang="ar-IQ" sz="1200" dirty="0" err="1" smtClean="0"/>
              <a:t>)</a:t>
            </a:r>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8</a:t>
            </a:fld>
            <a:endParaRPr lang="ar-A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AE" sz="1200" dirty="0" smtClean="0"/>
              <a:t>سؤال 4  </a:t>
            </a:r>
            <a:r>
              <a:rPr lang="ar-IQ" sz="1200" dirty="0" smtClean="0"/>
              <a:t>وضح على شكل نقاط </a:t>
            </a:r>
            <a:r>
              <a:rPr lang="ar-IQ" sz="1200" dirty="0" err="1" smtClean="0"/>
              <a:t>التاثر</a:t>
            </a:r>
            <a:r>
              <a:rPr lang="ar-IQ" sz="1200" dirty="0" smtClean="0"/>
              <a:t> </a:t>
            </a:r>
            <a:r>
              <a:rPr lang="ar-IQ" sz="1200" dirty="0" err="1" smtClean="0"/>
              <a:t>والتاثير</a:t>
            </a:r>
            <a:r>
              <a:rPr lang="ar-IQ" sz="1200" dirty="0" smtClean="0"/>
              <a:t> للاعب المماثل المتواجد في مركز </a:t>
            </a:r>
            <a:r>
              <a:rPr lang="ar-IQ" sz="1200" dirty="0" err="1" smtClean="0"/>
              <a:t>رقم </a:t>
            </a:r>
            <a:r>
              <a:rPr lang="ar-IQ" sz="1200" dirty="0" smtClean="0"/>
              <a:t>(4) موضحا حدوده القريبة والبعيدة عن خط المنتصف او الخطوط الجانبية او الخط الخلفي للملعب مع </a:t>
            </a:r>
            <a:r>
              <a:rPr lang="ar-IQ" sz="1200" dirty="0" err="1" smtClean="0"/>
              <a:t>الرسم  ؟</a:t>
            </a:r>
            <a:r>
              <a:rPr lang="en-US" sz="1200" dirty="0" smtClean="0"/>
              <a:t/>
            </a:r>
            <a:br>
              <a:rPr lang="en-US" sz="1200" dirty="0" smtClean="0"/>
            </a:br>
            <a:endParaRPr lang="ar-AE" sz="1200" dirty="0" smtClean="0"/>
          </a:p>
          <a:p>
            <a:r>
              <a:rPr lang="ar-AE" sz="1200" dirty="0" smtClean="0"/>
              <a:t>الجواب </a:t>
            </a:r>
          </a:p>
          <a:p>
            <a:endParaRPr lang="ar-AE" sz="1200" dirty="0" smtClean="0"/>
          </a:p>
          <a:p>
            <a:pPr marL="514350" lvl="0" indent="-514350" algn="r" rtl="1">
              <a:buFont typeface="+mj-lt"/>
              <a:buAutoNum type="arabicPeriod"/>
            </a:pPr>
            <a:r>
              <a:rPr lang="ar-IQ" sz="1200" dirty="0" smtClean="0"/>
              <a:t>اللاعب المتواجد في مركز </a:t>
            </a:r>
            <a:r>
              <a:rPr lang="ar-IQ" sz="1200" dirty="0" err="1" smtClean="0"/>
              <a:t>رقم </a:t>
            </a:r>
            <a:r>
              <a:rPr lang="ar-IQ" sz="1200" dirty="0" smtClean="0"/>
              <a:t>(4) هو اقرب الى الخط الجانبي الايسر  للملعب من اللاعب المتواجد في مركز </a:t>
            </a:r>
            <a:r>
              <a:rPr lang="ar-IQ" sz="1200" dirty="0" err="1" smtClean="0"/>
              <a:t>رقم </a:t>
            </a:r>
            <a:r>
              <a:rPr lang="ar-IQ" sz="1200" dirty="0" smtClean="0"/>
              <a:t>(3) لحظة ضرب </a:t>
            </a:r>
            <a:r>
              <a:rPr lang="ar-IQ" sz="1200" dirty="0" err="1" smtClean="0"/>
              <a:t>الارسال .</a:t>
            </a:r>
            <a:endParaRPr lang="ar-AE" sz="1200" dirty="0" smtClean="0"/>
          </a:p>
          <a:p>
            <a:pPr marL="514350" lvl="0" indent="-514350" algn="r" rtl="1">
              <a:buFont typeface="+mj-lt"/>
              <a:buAutoNum type="arabicPeriod"/>
            </a:pPr>
            <a:endParaRPr lang="en-US" sz="1200" dirty="0" smtClean="0"/>
          </a:p>
          <a:p>
            <a:pPr marL="514350" lvl="0" indent="-514350" algn="r" rtl="1">
              <a:buFont typeface="+mj-lt"/>
              <a:buAutoNum type="arabicPeriod"/>
            </a:pPr>
            <a:r>
              <a:rPr lang="ar-IQ" sz="1200" dirty="0" smtClean="0"/>
              <a:t>اللاعب المتواجد في مركز </a:t>
            </a:r>
            <a:r>
              <a:rPr lang="ar-IQ" sz="1200" dirty="0" err="1" smtClean="0"/>
              <a:t>رقم </a:t>
            </a:r>
            <a:r>
              <a:rPr lang="ar-IQ" sz="1200" dirty="0" smtClean="0"/>
              <a:t>(4) هو اقرب الى خط المنتصف للملعب من اللاعب المتواجد في مركز </a:t>
            </a:r>
            <a:r>
              <a:rPr lang="ar-IQ" sz="1200" dirty="0" err="1" smtClean="0"/>
              <a:t>رقم </a:t>
            </a:r>
            <a:r>
              <a:rPr lang="ar-IQ" sz="1200" dirty="0" smtClean="0"/>
              <a:t>(5) لحظة ضرب </a:t>
            </a:r>
            <a:r>
              <a:rPr lang="ar-IQ" sz="1200" dirty="0" err="1" smtClean="0"/>
              <a:t>الارسال .</a:t>
            </a:r>
            <a:endParaRPr lang="en-US" sz="1200" dirty="0" smtClean="0"/>
          </a:p>
          <a:p>
            <a:endParaRPr lang="ar-AE" dirty="0"/>
          </a:p>
        </p:txBody>
      </p:sp>
      <p:sp>
        <p:nvSpPr>
          <p:cNvPr id="4" name="عنصر نائب لرقم الشريحة 3"/>
          <p:cNvSpPr>
            <a:spLocks noGrp="1"/>
          </p:cNvSpPr>
          <p:nvPr>
            <p:ph type="sldNum" sz="quarter" idx="10"/>
          </p:nvPr>
        </p:nvSpPr>
        <p:spPr/>
        <p:txBody>
          <a:bodyPr/>
          <a:lstStyle/>
          <a:p>
            <a:fld id="{4097FE46-8558-4491-9948-990DB440D9E8}" type="slidenum">
              <a:rPr lang="ar-AE" smtClean="0"/>
              <a:pPr/>
              <a:t>9</a:t>
            </a:fld>
            <a:endParaRPr lang="ar-A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a:t>
            </a:r>
            <a:r>
              <a:rPr lang="ar-AE" b="1" dirty="0" smtClean="0">
                <a:solidFill>
                  <a:srgbClr val="C00000"/>
                </a:solidFill>
              </a:rPr>
              <a:t>نظري</a:t>
            </a:r>
            <a:r>
              <a:rPr lang="ar-IQ" b="1" dirty="0" smtClean="0">
                <a:solidFill>
                  <a:srgbClr val="C00000"/>
                </a:solidFill>
              </a:rPr>
              <a:t>ة</a:t>
            </a:r>
            <a:endParaRPr lang="ar-IQ" b="1" dirty="0">
              <a:solidFill>
                <a:srgbClr val="C00000"/>
              </a:solidFill>
            </a:endParaRPr>
          </a:p>
        </p:txBody>
      </p:sp>
      <p:sp>
        <p:nvSpPr>
          <p:cNvPr id="5" name="Text Box 3"/>
          <p:cNvSpPr txBox="1">
            <a:spLocks noChangeArrowheads="1"/>
          </p:cNvSpPr>
          <p:nvPr/>
        </p:nvSpPr>
        <p:spPr bwMode="auto">
          <a:xfrm>
            <a:off x="428596" y="1857364"/>
            <a:ext cx="8501122" cy="3108543"/>
          </a:xfrm>
          <a:prstGeom prst="rect">
            <a:avLst/>
          </a:prstGeom>
          <a:noFill/>
          <a:ln w="9525">
            <a:noFill/>
            <a:miter lim="800000"/>
            <a:headEnd/>
            <a:tailEnd/>
          </a:ln>
        </p:spPr>
        <p:txBody>
          <a:bodyPr wrap="square">
            <a:spAutoFit/>
          </a:bodyPr>
          <a:lstStyle/>
          <a:p>
            <a:pPr algn="ctr">
              <a:spcBef>
                <a:spcPct val="50000"/>
              </a:spcBef>
            </a:pPr>
            <a:endParaRPr lang="ar-IQ" sz="2800" dirty="0" smtClean="0"/>
          </a:p>
          <a:p>
            <a:pPr lvl="0" algn="ctr">
              <a:spcBef>
                <a:spcPct val="50000"/>
              </a:spcBef>
            </a:pPr>
            <a:r>
              <a:rPr lang="ar-AE" sz="2800" dirty="0" smtClean="0"/>
              <a:t>قاعدة اللاعب المماثل </a:t>
            </a:r>
          </a:p>
          <a:p>
            <a:pPr lvl="0" algn="ctr">
              <a:spcBef>
                <a:spcPct val="50000"/>
              </a:spcBef>
            </a:pPr>
            <a:r>
              <a:rPr lang="ar-IQ" sz="2800" b="1" dirty="0" smtClean="0">
                <a:solidFill>
                  <a:srgbClr val="FF0000"/>
                </a:solidFill>
              </a:rPr>
              <a:t>إعداد </a:t>
            </a:r>
            <a:r>
              <a:rPr lang="ar-AE" sz="2800" b="1" dirty="0" smtClean="0">
                <a:solidFill>
                  <a:srgbClr val="FF0000"/>
                </a:solidFill>
              </a:rPr>
              <a:t>الاستاذ الدكتور رجاء عبد الصمد عاشور </a:t>
            </a:r>
          </a:p>
          <a:p>
            <a:pPr lvl="0" algn="ctr">
              <a:spcBef>
                <a:spcPct val="50000"/>
              </a:spcBef>
            </a:pPr>
            <a:r>
              <a:rPr lang="ar-AE" sz="2800" b="1" dirty="0" smtClean="0">
                <a:solidFill>
                  <a:srgbClr val="FF0000"/>
                </a:solidFill>
              </a:rPr>
              <a:t>المرحلة الرابعة </a:t>
            </a:r>
          </a:p>
          <a:p>
            <a:pPr lvl="0" algn="ctr">
              <a:spcBef>
                <a:spcPct val="50000"/>
              </a:spcBef>
            </a:pPr>
            <a:r>
              <a:rPr lang="ar-AE" sz="2800" b="1" dirty="0" smtClean="0">
                <a:solidFill>
                  <a:srgbClr val="FF0000"/>
                </a:solidFill>
              </a:rPr>
              <a:t>مادة الكرة الطائرة </a:t>
            </a:r>
            <a:endParaRPr lang="ar-IQ" sz="2800" b="1" dirty="0">
              <a:solidFill>
                <a:srgbClr val="00B050"/>
              </a:solidFill>
            </a:endParaRPr>
          </a:p>
        </p:txBody>
      </p:sp>
      <p:pic>
        <p:nvPicPr>
          <p:cNvPr id="6" name="Picture 7" descr="vollyball"/>
          <p:cNvPicPr>
            <a:picLocks noChangeAspect="1" noChangeArrowheads="1"/>
          </p:cNvPicPr>
          <p:nvPr/>
        </p:nvPicPr>
        <p:blipFill>
          <a:blip r:embed="rId3" cstate="print"/>
          <a:srcRect/>
          <a:stretch>
            <a:fillRect/>
          </a:stretch>
        </p:blipFill>
        <p:spPr bwMode="auto">
          <a:xfrm>
            <a:off x="228600" y="304800"/>
            <a:ext cx="2362200" cy="185145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عنوان 1"/>
          <p:cNvSpPr>
            <a:spLocks noGrp="1"/>
          </p:cNvSpPr>
          <p:nvPr>
            <p:ph type="title"/>
          </p:nvPr>
        </p:nvSpPr>
        <p:spPr>
          <a:xfrm>
            <a:off x="457200" y="6019800"/>
            <a:ext cx="8153400" cy="685800"/>
          </a:xfrm>
        </p:spPr>
        <p:txBody>
          <a:bodyPr>
            <a:noAutofit/>
          </a:bodyPr>
          <a:lstStyle/>
          <a:p>
            <a:r>
              <a:rPr lang="ar-IQ" sz="3200" dirty="0" err="1" smtClean="0"/>
              <a:t>شكل (</a:t>
            </a:r>
            <a:r>
              <a:rPr lang="ar-AE" sz="3200" dirty="0" smtClean="0"/>
              <a:t>4</a:t>
            </a:r>
            <a:r>
              <a:rPr lang="ar-IQ" sz="3200" dirty="0" smtClean="0"/>
              <a:t>)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AE" sz="3200" dirty="0" smtClean="0"/>
              <a:t>4</a:t>
            </a:r>
            <a:r>
              <a:rPr lang="ar-IQ" sz="3200" dirty="0" err="1" smtClean="0"/>
              <a:t>)</a:t>
            </a:r>
            <a:endParaRPr lang="ar-AE" sz="3200" dirty="0"/>
          </a:p>
        </p:txBody>
      </p:sp>
      <p:cxnSp>
        <p:nvCxnSpPr>
          <p:cNvPr id="4" name="رابط كسهم مستقيم 3"/>
          <p:cNvCxnSpPr/>
          <p:nvPr/>
        </p:nvCxnSpPr>
        <p:spPr>
          <a:xfrm>
            <a:off x="2743200" y="5105400"/>
            <a:ext cx="2667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V="1">
            <a:off x="2209800" y="381000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686800" cy="1554162"/>
          </a:xfrm>
        </p:spPr>
        <p:txBody>
          <a:bodyPr>
            <a:noAutofit/>
          </a:bodyPr>
          <a:lstStyle/>
          <a:p>
            <a:pPr algn="just"/>
            <a:r>
              <a:rPr lang="ar-AE" sz="3200" dirty="0" smtClean="0"/>
              <a:t>سؤال 5 </a:t>
            </a:r>
            <a:r>
              <a:rPr lang="ar-IQ" sz="3200" dirty="0" smtClean="0"/>
              <a:t>وضح على شكل نقاط </a:t>
            </a:r>
            <a:r>
              <a:rPr lang="ar-IQ" sz="3200" dirty="0" err="1" smtClean="0"/>
              <a:t>التاثر</a:t>
            </a:r>
            <a:r>
              <a:rPr lang="ar-IQ" sz="3200" dirty="0" smtClean="0"/>
              <a:t> </a:t>
            </a:r>
            <a:r>
              <a:rPr lang="ar-IQ" sz="3200" dirty="0" err="1" smtClean="0"/>
              <a:t>والتاثير</a:t>
            </a:r>
            <a:r>
              <a:rPr lang="ar-IQ" sz="3200" dirty="0" smtClean="0"/>
              <a:t> للاعب المماثل المتواجد في مركز </a:t>
            </a:r>
            <a:r>
              <a:rPr lang="ar-IQ" sz="3200" dirty="0" err="1" smtClean="0"/>
              <a:t>رقم </a:t>
            </a:r>
            <a:r>
              <a:rPr lang="ar-IQ" sz="3200" dirty="0" smtClean="0"/>
              <a:t>(5) موضحا حدوده القريبة والبعيدة عن خط المنتصف او الخطوط الجانبية او الخط الخلفي للملعب مع </a:t>
            </a:r>
            <a:r>
              <a:rPr lang="ar-IQ" sz="3200" dirty="0" err="1" smtClean="0"/>
              <a:t>الرسم  ؟</a:t>
            </a:r>
            <a:endParaRPr lang="ar-AE" sz="3200" dirty="0"/>
          </a:p>
        </p:txBody>
      </p:sp>
      <p:sp>
        <p:nvSpPr>
          <p:cNvPr id="3" name="عنصر نائب للمحتوى 2"/>
          <p:cNvSpPr>
            <a:spLocks noGrp="1"/>
          </p:cNvSpPr>
          <p:nvPr>
            <p:ph idx="1"/>
          </p:nvPr>
        </p:nvSpPr>
        <p:spPr>
          <a:xfrm>
            <a:off x="457200" y="2057400"/>
            <a:ext cx="8229600" cy="4068763"/>
          </a:xfrm>
        </p:spPr>
        <p:txBody>
          <a:bodyPr/>
          <a:lstStyle/>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(5) هو اقرب الى الخط الخلفي للملعب من اللاعب المتواجد في مركز </a:t>
            </a:r>
            <a:r>
              <a:rPr lang="ar-IQ" dirty="0" err="1" smtClean="0"/>
              <a:t>رقم </a:t>
            </a:r>
            <a:r>
              <a:rPr lang="ar-IQ" dirty="0" smtClean="0"/>
              <a:t>(4) لحظة ضرب </a:t>
            </a:r>
            <a:r>
              <a:rPr lang="ar-IQ" dirty="0" err="1" smtClean="0"/>
              <a:t>الارسال .</a:t>
            </a:r>
            <a:endParaRPr lang="en-US" dirty="0" smtClean="0"/>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(5) هو اقرب الى الخط الجانبي الايسر  للملعب من اللاعب المتواجد في مركز </a:t>
            </a:r>
            <a:r>
              <a:rPr lang="ar-IQ" dirty="0" err="1" smtClean="0"/>
              <a:t>رقم </a:t>
            </a:r>
            <a:r>
              <a:rPr lang="ar-IQ" dirty="0" smtClean="0"/>
              <a:t>(6) لحظة ضرب </a:t>
            </a:r>
            <a:r>
              <a:rPr lang="ar-IQ" dirty="0" err="1" smtClean="0"/>
              <a:t>الارسال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cxnSp>
        <p:nvCxnSpPr>
          <p:cNvPr id="3" name="رابط كسهم مستقيم 2"/>
          <p:cNvCxnSpPr/>
          <p:nvPr/>
        </p:nvCxnSpPr>
        <p:spPr>
          <a:xfrm flipV="1">
            <a:off x="6096000" y="373380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رابط كسهم مستقيم 3"/>
          <p:cNvCxnSpPr/>
          <p:nvPr/>
        </p:nvCxnSpPr>
        <p:spPr>
          <a:xfrm flipH="1">
            <a:off x="2895600" y="5105400"/>
            <a:ext cx="2514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عنوان 1"/>
          <p:cNvSpPr>
            <a:spLocks noGrp="1"/>
          </p:cNvSpPr>
          <p:nvPr>
            <p:ph type="title"/>
          </p:nvPr>
        </p:nvSpPr>
        <p:spPr>
          <a:xfrm>
            <a:off x="457200" y="6019800"/>
            <a:ext cx="8153400" cy="685800"/>
          </a:xfrm>
        </p:spPr>
        <p:txBody>
          <a:bodyPr>
            <a:noAutofit/>
          </a:bodyPr>
          <a:lstStyle/>
          <a:p>
            <a:r>
              <a:rPr lang="ar-IQ" sz="3200" dirty="0" err="1" smtClean="0"/>
              <a:t>شكل (</a:t>
            </a:r>
            <a:r>
              <a:rPr lang="ar-AE" sz="3200" dirty="0" smtClean="0"/>
              <a:t>5</a:t>
            </a:r>
            <a:r>
              <a:rPr lang="ar-IQ" sz="3200" dirty="0" smtClean="0"/>
              <a:t>)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AE" sz="3200" dirty="0" smtClean="0"/>
              <a:t>5</a:t>
            </a:r>
            <a:r>
              <a:rPr lang="ar-IQ" sz="3200" dirty="0" err="1" smtClean="0"/>
              <a:t>)</a:t>
            </a:r>
            <a:endParaRPr lang="ar-AE"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915400" cy="1401762"/>
          </a:xfrm>
        </p:spPr>
        <p:txBody>
          <a:bodyPr>
            <a:noAutofit/>
          </a:bodyPr>
          <a:lstStyle/>
          <a:p>
            <a:pPr algn="r"/>
            <a:r>
              <a:rPr lang="ar-AE" sz="3200" dirty="0" smtClean="0"/>
              <a:t>سؤال 6 </a:t>
            </a:r>
            <a:r>
              <a:rPr lang="ar-IQ" sz="3200" dirty="0" smtClean="0"/>
              <a:t>وضح على شكل نقاط </a:t>
            </a:r>
            <a:r>
              <a:rPr lang="ar-IQ" sz="3200" dirty="0" err="1" smtClean="0"/>
              <a:t>التاثر</a:t>
            </a:r>
            <a:r>
              <a:rPr lang="ar-IQ" sz="3200" dirty="0" smtClean="0"/>
              <a:t> </a:t>
            </a:r>
            <a:r>
              <a:rPr lang="ar-IQ" sz="3200" dirty="0" err="1" smtClean="0"/>
              <a:t>والتاثير</a:t>
            </a:r>
            <a:r>
              <a:rPr lang="ar-IQ" sz="3200" dirty="0" smtClean="0"/>
              <a:t> للاعب المماثل المتواجد في مركز </a:t>
            </a:r>
            <a:r>
              <a:rPr lang="ar-IQ" sz="3200" dirty="0" err="1" smtClean="0"/>
              <a:t>رقم </a:t>
            </a:r>
            <a:r>
              <a:rPr lang="ar-IQ" sz="3200" dirty="0" smtClean="0"/>
              <a:t>(6) موضحا حدوده القريبة والبعيدة عن خط المنتصف او الخطوط الجانبية او الخط الخلفي للملعب مع </a:t>
            </a:r>
            <a:r>
              <a:rPr lang="ar-IQ" sz="3200" dirty="0" err="1" smtClean="0"/>
              <a:t>الرسم  ؟</a:t>
            </a:r>
            <a:endParaRPr lang="ar-AE" sz="3200" dirty="0"/>
          </a:p>
        </p:txBody>
      </p:sp>
      <p:sp>
        <p:nvSpPr>
          <p:cNvPr id="3" name="عنصر نائب للمحتوى 2"/>
          <p:cNvSpPr>
            <a:spLocks noGrp="1"/>
          </p:cNvSpPr>
          <p:nvPr>
            <p:ph idx="1"/>
          </p:nvPr>
        </p:nvSpPr>
        <p:spPr>
          <a:xfrm>
            <a:off x="457200" y="2057400"/>
            <a:ext cx="8229600" cy="4068763"/>
          </a:xfrm>
        </p:spPr>
        <p:txBody>
          <a:bodyPr>
            <a:normAutofit fontScale="92500" lnSpcReduction="10000"/>
          </a:bodyPr>
          <a:lstStyle/>
          <a:p>
            <a:pPr marL="514350" lvl="0" indent="-514350" algn="r" rtl="1">
              <a:buFont typeface="+mj-lt"/>
              <a:buAutoNum type="arabicPeriod"/>
            </a:pPr>
            <a:r>
              <a:rPr lang="ar-IQ" dirty="0" smtClean="0"/>
              <a:t>اللاعب المتواجد في مركز </a:t>
            </a:r>
            <a:r>
              <a:rPr lang="ar-IQ" dirty="0" err="1" smtClean="0"/>
              <a:t>رقم </a:t>
            </a:r>
            <a:r>
              <a:rPr lang="ar-IQ" dirty="0" smtClean="0"/>
              <a:t>(1) هو اقرب الى الخط الجانبي الايمن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(5) هو اقرب الى الخط الجانبي الايسر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AE" dirty="0" smtClean="0"/>
              <a:t>6</a:t>
            </a:r>
            <a:r>
              <a:rPr lang="ar-IQ" dirty="0" smtClean="0"/>
              <a:t>) هو اقرب الى </a:t>
            </a:r>
            <a:r>
              <a:rPr lang="ar-AE" dirty="0" smtClean="0"/>
              <a:t>ال</a:t>
            </a:r>
            <a:r>
              <a:rPr lang="ar-IQ" dirty="0" smtClean="0"/>
              <a:t>خط ال</a:t>
            </a:r>
            <a:r>
              <a:rPr lang="ar-AE" dirty="0" smtClean="0"/>
              <a:t>خلفي</a:t>
            </a:r>
            <a:r>
              <a:rPr lang="ar-IQ" dirty="0" smtClean="0"/>
              <a:t> للملعب من اللاعب المتواجد في مركز </a:t>
            </a:r>
            <a:r>
              <a:rPr lang="ar-IQ" dirty="0" err="1" smtClean="0"/>
              <a:t>رقم (</a:t>
            </a:r>
            <a:r>
              <a:rPr lang="ar-AE" dirty="0" smtClean="0"/>
              <a:t>3</a:t>
            </a:r>
            <a:r>
              <a:rPr lang="ar-IQ" dirty="0" smtClean="0"/>
              <a:t>) لحظة ضرب </a:t>
            </a:r>
            <a:r>
              <a:rPr lang="ar-IQ" dirty="0" err="1" smtClean="0"/>
              <a:t>الارسال .</a:t>
            </a:r>
            <a:endParaRPr lang="en-US" dirty="0" smtClean="0"/>
          </a:p>
          <a:p>
            <a:pPr marL="514350" indent="-514350" algn="r">
              <a:buFont typeface="+mj-lt"/>
              <a:buAutoNum type="arabicPeriod"/>
            </a:pPr>
            <a:endParaRPr lang="ar-A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cxnSp>
        <p:nvCxnSpPr>
          <p:cNvPr id="3" name="رابط كسهم مستقيم 2"/>
          <p:cNvCxnSpPr/>
          <p:nvPr/>
        </p:nvCxnSpPr>
        <p:spPr>
          <a:xfrm flipH="1">
            <a:off x="2819400" y="3124200"/>
            <a:ext cx="2514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رابط كسهم مستقيم 3"/>
          <p:cNvCxnSpPr/>
          <p:nvPr/>
        </p:nvCxnSpPr>
        <p:spPr>
          <a:xfrm flipV="1">
            <a:off x="5715000" y="2133600"/>
            <a:ext cx="0"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a:off x="5867400" y="342900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عنوان 1"/>
          <p:cNvSpPr>
            <a:spLocks noGrp="1"/>
          </p:cNvSpPr>
          <p:nvPr>
            <p:ph type="title"/>
          </p:nvPr>
        </p:nvSpPr>
        <p:spPr>
          <a:xfrm>
            <a:off x="457200" y="6019800"/>
            <a:ext cx="8153400" cy="685800"/>
          </a:xfrm>
        </p:spPr>
        <p:txBody>
          <a:bodyPr>
            <a:noAutofit/>
          </a:bodyPr>
          <a:lstStyle/>
          <a:p>
            <a:r>
              <a:rPr lang="ar-IQ" sz="3200" dirty="0" err="1" smtClean="0"/>
              <a:t>شكل (</a:t>
            </a:r>
            <a:r>
              <a:rPr lang="ar-AE" sz="3200" dirty="0" smtClean="0"/>
              <a:t>6</a:t>
            </a:r>
            <a:r>
              <a:rPr lang="ar-IQ" sz="3200" dirty="0" smtClean="0"/>
              <a:t>)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AE" sz="3200" dirty="0" smtClean="0"/>
              <a:t>6</a:t>
            </a:r>
            <a:r>
              <a:rPr lang="ar-IQ" sz="3200" dirty="0" err="1" smtClean="0"/>
              <a:t>)</a:t>
            </a:r>
            <a:endParaRPr lang="ar-AE"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t>اللاعب المماثل في الكرة الطائرة </a:t>
            </a:r>
            <a:endParaRPr lang="en-US" dirty="0"/>
          </a:p>
        </p:txBody>
      </p:sp>
      <p:sp>
        <p:nvSpPr>
          <p:cNvPr id="3" name="عنصر نائب للمحتوى 2"/>
          <p:cNvSpPr>
            <a:spLocks noGrp="1"/>
          </p:cNvSpPr>
          <p:nvPr>
            <p:ph idx="1"/>
          </p:nvPr>
        </p:nvSpPr>
        <p:spPr>
          <a:xfrm>
            <a:off x="457200" y="1371600"/>
            <a:ext cx="8229600" cy="5029200"/>
          </a:xfrm>
        </p:spPr>
        <p:txBody>
          <a:bodyPr/>
          <a:lstStyle/>
          <a:p>
            <a:pPr algn="just" rtl="1">
              <a:buNone/>
            </a:pPr>
            <a:r>
              <a:rPr lang="ar-IQ" dirty="0" smtClean="0"/>
              <a:t>هو اللاعب المجاور سواء مع اللاعب الذي امامه او مع اللاعب المجاور له يمينا او يسارا وهو الذي يؤثر عندما يتقدم على اللاعب الذي امامه كما يحدث بين اللاعب المتواجد في مركز </a:t>
            </a:r>
            <a:r>
              <a:rPr lang="ar-IQ" dirty="0" err="1" smtClean="0"/>
              <a:t>رقم </a:t>
            </a:r>
            <a:r>
              <a:rPr lang="ar-IQ" dirty="0" smtClean="0"/>
              <a:t>(1) واللاعب المتواجد في مركز </a:t>
            </a:r>
            <a:r>
              <a:rPr lang="ar-IQ" dirty="0" err="1" smtClean="0"/>
              <a:t>رقم </a:t>
            </a:r>
            <a:r>
              <a:rPr lang="ar-IQ" dirty="0" smtClean="0"/>
              <a:t>(2) او </a:t>
            </a:r>
            <a:r>
              <a:rPr lang="ar-IQ" dirty="0" err="1" smtClean="0"/>
              <a:t>يتاخر</a:t>
            </a:r>
            <a:r>
              <a:rPr lang="ar-IQ" dirty="0" smtClean="0"/>
              <a:t> على اللاعب الذي خلفه لحظة ضرب الارسال </a:t>
            </a:r>
            <a:r>
              <a:rPr lang="ar-IQ" dirty="0" err="1" smtClean="0"/>
              <a:t>ويتاثر</a:t>
            </a:r>
            <a:r>
              <a:rPr lang="ar-IQ" dirty="0" smtClean="0"/>
              <a:t> عندما يتقدم عليه لاعب </a:t>
            </a:r>
            <a:r>
              <a:rPr lang="ar-IQ" dirty="0" err="1" smtClean="0"/>
              <a:t>اويتاخر</a:t>
            </a:r>
            <a:r>
              <a:rPr lang="ar-IQ" dirty="0" smtClean="0"/>
              <a:t> عليه لاعب لحظة ضرب الارسال او يتجاوز علية جانبيا مثل اللاعب  المتواجد في مركز </a:t>
            </a:r>
            <a:r>
              <a:rPr lang="ar-IQ" dirty="0" err="1" smtClean="0"/>
              <a:t>رقم </a:t>
            </a:r>
            <a:r>
              <a:rPr lang="ar-IQ" dirty="0" smtClean="0"/>
              <a:t>(3) مع اللاعب المتواجد في مركز </a:t>
            </a:r>
            <a:r>
              <a:rPr lang="ar-IQ" dirty="0" err="1" smtClean="0"/>
              <a:t>رقم </a:t>
            </a:r>
            <a:r>
              <a:rPr lang="ar-IQ" dirty="0" smtClean="0"/>
              <a:t>(2) لحظة ضرب </a:t>
            </a:r>
            <a:r>
              <a:rPr lang="ar-IQ" dirty="0" err="1" smtClean="0"/>
              <a:t>الارسال .</a:t>
            </a:r>
            <a:endParaRPr lang="ar-A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82000" cy="2239962"/>
          </a:xfrm>
        </p:spPr>
        <p:txBody>
          <a:bodyPr>
            <a:noAutofit/>
          </a:bodyPr>
          <a:lstStyle/>
          <a:p>
            <a:r>
              <a:rPr lang="ar-AE" sz="3200" dirty="0" smtClean="0"/>
              <a:t>سؤال رقم 1   </a:t>
            </a:r>
            <a:r>
              <a:rPr lang="ar-IQ" sz="3200" dirty="0" smtClean="0"/>
              <a:t>وضح على شكل نقاط </a:t>
            </a:r>
            <a:r>
              <a:rPr lang="ar-IQ" sz="3200" dirty="0" err="1" smtClean="0"/>
              <a:t>التاثر</a:t>
            </a:r>
            <a:r>
              <a:rPr lang="ar-IQ" sz="3200" dirty="0" smtClean="0"/>
              <a:t> </a:t>
            </a:r>
            <a:r>
              <a:rPr lang="ar-IQ" sz="3200" dirty="0" err="1" smtClean="0"/>
              <a:t>والتاثير</a:t>
            </a:r>
            <a:r>
              <a:rPr lang="ar-IQ" sz="3200" dirty="0" smtClean="0"/>
              <a:t> للاعب المماثل المتواجد في مركز </a:t>
            </a:r>
            <a:r>
              <a:rPr lang="ar-IQ" sz="3200" dirty="0" err="1" smtClean="0"/>
              <a:t>رقم </a:t>
            </a:r>
            <a:r>
              <a:rPr lang="ar-IQ" sz="3200" dirty="0" smtClean="0"/>
              <a:t>(1) موضحا حدوده القريبة والبعيدة عن خط المنتصف او الخطوط الجانبية او الخط الخلفي للملعب مع </a:t>
            </a:r>
            <a:r>
              <a:rPr lang="ar-IQ" sz="3200" dirty="0" err="1" smtClean="0"/>
              <a:t>الرسم  ؟</a:t>
            </a:r>
            <a:r>
              <a:rPr lang="ar-IQ" sz="3200" dirty="0" smtClean="0"/>
              <a:t> </a:t>
            </a:r>
            <a:endParaRPr lang="ar-AE" sz="3200" dirty="0"/>
          </a:p>
        </p:txBody>
      </p:sp>
      <p:sp>
        <p:nvSpPr>
          <p:cNvPr id="3" name="عنصر نائب للمحتوى 2"/>
          <p:cNvSpPr>
            <a:spLocks noGrp="1"/>
          </p:cNvSpPr>
          <p:nvPr>
            <p:ph idx="1"/>
          </p:nvPr>
        </p:nvSpPr>
        <p:spPr>
          <a:xfrm>
            <a:off x="457200" y="2743200"/>
            <a:ext cx="8229600" cy="3382963"/>
          </a:xfrm>
        </p:spPr>
        <p:txBody>
          <a:bodyPr/>
          <a:lstStyle/>
          <a:p>
            <a:pPr lvl="0" algn="just" rtl="1">
              <a:buNone/>
            </a:pPr>
            <a:r>
              <a:rPr lang="ar-AE" dirty="0" err="1" smtClean="0"/>
              <a:t>1-</a:t>
            </a:r>
            <a:r>
              <a:rPr lang="ar-AE" dirty="0" smtClean="0"/>
              <a:t> </a:t>
            </a:r>
            <a:r>
              <a:rPr lang="ar-IQ" dirty="0" smtClean="0"/>
              <a:t>اللاعب المتواجد في مركز </a:t>
            </a:r>
            <a:r>
              <a:rPr lang="ar-IQ" dirty="0" err="1" smtClean="0"/>
              <a:t>رقم </a:t>
            </a:r>
            <a:r>
              <a:rPr lang="ar-IQ" dirty="0" smtClean="0"/>
              <a:t>(1) هو اقرب الى الخط الخلفي للملعب من اللاعب المتواجد في مركز </a:t>
            </a:r>
            <a:r>
              <a:rPr lang="ar-IQ" dirty="0" err="1" smtClean="0"/>
              <a:t>رقم </a:t>
            </a:r>
            <a:r>
              <a:rPr lang="ar-IQ" dirty="0" smtClean="0"/>
              <a:t>(2) لحظة ضرب </a:t>
            </a:r>
            <a:r>
              <a:rPr lang="ar-IQ" dirty="0" err="1" smtClean="0"/>
              <a:t>الارسال .</a:t>
            </a:r>
            <a:endParaRPr lang="en-US" dirty="0" smtClean="0"/>
          </a:p>
          <a:p>
            <a:pPr lvl="0" algn="just" rtl="1">
              <a:buNone/>
            </a:pPr>
            <a:r>
              <a:rPr lang="ar-AE" dirty="0" err="1" smtClean="0"/>
              <a:t>2-</a:t>
            </a:r>
            <a:r>
              <a:rPr lang="ar-AE" dirty="0" smtClean="0"/>
              <a:t> </a:t>
            </a:r>
            <a:r>
              <a:rPr lang="ar-IQ" dirty="0" smtClean="0"/>
              <a:t>اللاعب المتواجد في مركز </a:t>
            </a:r>
            <a:r>
              <a:rPr lang="ar-IQ" dirty="0" err="1" smtClean="0"/>
              <a:t>رقم </a:t>
            </a:r>
            <a:r>
              <a:rPr lang="ar-IQ" dirty="0" smtClean="0"/>
              <a:t>(1) هو اقرب الى الخط الجانبي الايمن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algn="just" rtl="1">
              <a:buNone/>
            </a:pPr>
            <a:endParaRPr lang="ar-A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cxnSp>
        <p:nvCxnSpPr>
          <p:cNvPr id="6" name="رابط كسهم مستقيم 5"/>
          <p:cNvCxnSpPr/>
          <p:nvPr/>
        </p:nvCxnSpPr>
        <p:spPr>
          <a:xfrm flipH="1">
            <a:off x="2819400" y="1752600"/>
            <a:ext cx="28194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6553200" y="2133600"/>
            <a:ext cx="0" cy="762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عنوان 1"/>
          <p:cNvSpPr>
            <a:spLocks noGrp="1"/>
          </p:cNvSpPr>
          <p:nvPr>
            <p:ph type="title"/>
          </p:nvPr>
        </p:nvSpPr>
        <p:spPr>
          <a:xfrm>
            <a:off x="457200" y="6019800"/>
            <a:ext cx="8153400" cy="685800"/>
          </a:xfrm>
        </p:spPr>
        <p:txBody>
          <a:bodyPr>
            <a:noAutofit/>
          </a:bodyPr>
          <a:lstStyle/>
          <a:p>
            <a:r>
              <a:rPr lang="ar-IQ" sz="3200" dirty="0" err="1" smtClean="0"/>
              <a:t>شكل </a:t>
            </a:r>
            <a:r>
              <a:rPr lang="ar-IQ" sz="3200" dirty="0" smtClean="0"/>
              <a:t>(1)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IQ" sz="3200" dirty="0" smtClean="0"/>
              <a:t>(1</a:t>
            </a:r>
            <a:r>
              <a:rPr lang="ar-IQ" sz="3200" dirty="0" err="1" smtClean="0"/>
              <a:t>)</a:t>
            </a:r>
            <a:endParaRPr lang="ar-AE"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5162"/>
          </a:xfrm>
        </p:spPr>
        <p:txBody>
          <a:bodyPr>
            <a:noAutofit/>
          </a:bodyPr>
          <a:lstStyle/>
          <a:p>
            <a:r>
              <a:rPr lang="ar-AE" sz="3200" dirty="0" smtClean="0"/>
              <a:t>سؤال 2 </a:t>
            </a:r>
            <a:r>
              <a:rPr lang="ar-IQ" sz="3200" dirty="0" smtClean="0"/>
              <a:t>وضح على شكل نقاط </a:t>
            </a:r>
            <a:r>
              <a:rPr lang="ar-IQ" sz="3200" dirty="0" err="1" smtClean="0"/>
              <a:t>التاثر</a:t>
            </a:r>
            <a:r>
              <a:rPr lang="ar-IQ" sz="3200" dirty="0" smtClean="0"/>
              <a:t> </a:t>
            </a:r>
            <a:r>
              <a:rPr lang="ar-IQ" sz="3200" dirty="0" err="1" smtClean="0"/>
              <a:t>والتاثير</a:t>
            </a:r>
            <a:r>
              <a:rPr lang="ar-IQ" sz="3200" dirty="0" smtClean="0"/>
              <a:t> للاعب المماثل المتواجد في مركز </a:t>
            </a:r>
            <a:r>
              <a:rPr lang="ar-IQ" sz="3200" dirty="0" err="1" smtClean="0"/>
              <a:t>رقم </a:t>
            </a:r>
            <a:r>
              <a:rPr lang="ar-IQ" sz="3200" dirty="0" smtClean="0"/>
              <a:t>(2) موضحا حدوده القريبة والبعيدة عن خط المنتصف او الخطوط الجانبية او الخط الخلفي للملعب مع </a:t>
            </a:r>
            <a:r>
              <a:rPr lang="ar-IQ" sz="3200" dirty="0" err="1" smtClean="0"/>
              <a:t>الرسم  ؟</a:t>
            </a:r>
            <a:endParaRPr lang="ar-AE" sz="3200" dirty="0"/>
          </a:p>
        </p:txBody>
      </p:sp>
      <p:sp>
        <p:nvSpPr>
          <p:cNvPr id="3" name="عنصر نائب للمحتوى 2"/>
          <p:cNvSpPr>
            <a:spLocks noGrp="1"/>
          </p:cNvSpPr>
          <p:nvPr>
            <p:ph idx="1"/>
          </p:nvPr>
        </p:nvSpPr>
        <p:spPr>
          <a:xfrm>
            <a:off x="457200" y="2362200"/>
            <a:ext cx="8229600" cy="3763963"/>
          </a:xfrm>
        </p:spPr>
        <p:txBody>
          <a:bodyPr/>
          <a:lstStyle/>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(2) هو اقرب الى خط المنتصف للملعب من اللاعب المتواجد في مركز </a:t>
            </a:r>
            <a:r>
              <a:rPr lang="ar-IQ" dirty="0" err="1" smtClean="0"/>
              <a:t>رقم </a:t>
            </a:r>
            <a:r>
              <a:rPr lang="ar-IQ" dirty="0" smtClean="0"/>
              <a:t>(1) لحظة ضرب </a:t>
            </a:r>
            <a:r>
              <a:rPr lang="ar-IQ" dirty="0" err="1" smtClean="0"/>
              <a:t>الارسال .</a:t>
            </a:r>
            <a:endParaRPr lang="en-US" dirty="0" smtClean="0"/>
          </a:p>
          <a:p>
            <a:pPr marL="514350" lvl="0" indent="-514350" algn="just" rtl="1">
              <a:buFont typeface="+mj-lt"/>
              <a:buAutoNum type="arabicPeriod"/>
            </a:pPr>
            <a:r>
              <a:rPr lang="ar-IQ" dirty="0" smtClean="0"/>
              <a:t>اللاعب المتواجد في مركز </a:t>
            </a:r>
            <a:r>
              <a:rPr lang="ar-IQ" dirty="0" err="1" smtClean="0"/>
              <a:t>رقم </a:t>
            </a:r>
            <a:r>
              <a:rPr lang="ar-IQ" dirty="0" smtClean="0"/>
              <a:t>(2) هو اقرب الى الخط الجانبي الايمن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indent="-514350" algn="just" rtl="1">
              <a:buFont typeface="+mj-lt"/>
              <a:buAutoNum type="arabicPeriod"/>
            </a:pPr>
            <a:endParaRPr lang="ar-A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عنوان 1"/>
          <p:cNvSpPr>
            <a:spLocks noGrp="1"/>
          </p:cNvSpPr>
          <p:nvPr>
            <p:ph type="title"/>
          </p:nvPr>
        </p:nvSpPr>
        <p:spPr>
          <a:xfrm>
            <a:off x="457200" y="6019800"/>
            <a:ext cx="8153400" cy="685800"/>
          </a:xfrm>
        </p:spPr>
        <p:txBody>
          <a:bodyPr>
            <a:noAutofit/>
          </a:bodyPr>
          <a:lstStyle/>
          <a:p>
            <a:r>
              <a:rPr lang="ar-IQ" sz="3200" dirty="0" err="1" smtClean="0"/>
              <a:t>شكل (</a:t>
            </a:r>
            <a:r>
              <a:rPr lang="ar-AE" sz="3200" dirty="0" smtClean="0"/>
              <a:t>2</a:t>
            </a:r>
            <a:r>
              <a:rPr lang="ar-IQ" sz="3200" dirty="0" smtClean="0"/>
              <a:t>)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AE" sz="3200" dirty="0" smtClean="0"/>
              <a:t>2</a:t>
            </a:r>
            <a:r>
              <a:rPr lang="ar-IQ" sz="3200" dirty="0" err="1" smtClean="0"/>
              <a:t>)</a:t>
            </a:r>
            <a:endParaRPr lang="ar-AE" sz="3200" dirty="0"/>
          </a:p>
        </p:txBody>
      </p:sp>
      <p:cxnSp>
        <p:nvCxnSpPr>
          <p:cNvPr id="4" name="رابط كسهم مستقيم 3"/>
          <p:cNvCxnSpPr/>
          <p:nvPr/>
        </p:nvCxnSpPr>
        <p:spPr>
          <a:xfrm>
            <a:off x="2743200" y="1600200"/>
            <a:ext cx="2514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a:off x="2133600" y="1981200"/>
            <a:ext cx="0"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82762"/>
          </a:xfrm>
        </p:spPr>
        <p:txBody>
          <a:bodyPr>
            <a:noAutofit/>
          </a:bodyPr>
          <a:lstStyle/>
          <a:p>
            <a:r>
              <a:rPr lang="ar-AE" sz="3600" dirty="0" smtClean="0"/>
              <a:t>سؤال 3 </a:t>
            </a:r>
            <a:r>
              <a:rPr lang="ar-IQ" sz="3600" dirty="0" smtClean="0"/>
              <a:t>وضح على شكل نقاط </a:t>
            </a:r>
            <a:r>
              <a:rPr lang="ar-IQ" sz="3600" dirty="0" err="1" smtClean="0"/>
              <a:t>التاثر</a:t>
            </a:r>
            <a:r>
              <a:rPr lang="ar-IQ" sz="3600" dirty="0" smtClean="0"/>
              <a:t> </a:t>
            </a:r>
            <a:r>
              <a:rPr lang="ar-IQ" sz="3600" dirty="0" err="1" smtClean="0"/>
              <a:t>والتاثير</a:t>
            </a:r>
            <a:r>
              <a:rPr lang="ar-IQ" sz="3600" dirty="0" smtClean="0"/>
              <a:t> للاعب المماثل المتواجد في مركز </a:t>
            </a:r>
            <a:r>
              <a:rPr lang="ar-IQ" sz="3600" dirty="0" err="1" smtClean="0"/>
              <a:t>رقم </a:t>
            </a:r>
            <a:r>
              <a:rPr lang="ar-IQ" sz="3600" dirty="0" smtClean="0"/>
              <a:t>(3) موضحا حدوده القريبة والبعيدة عن خط المنتصف او الخطوط الجانبية او </a:t>
            </a:r>
            <a:r>
              <a:rPr lang="en-US" sz="3600" dirty="0" smtClean="0"/>
              <a:t>   </a:t>
            </a:r>
            <a:r>
              <a:rPr lang="ar-IQ" sz="3600" dirty="0" smtClean="0"/>
              <a:t>الخط الخلفي للملعب مع </a:t>
            </a:r>
            <a:r>
              <a:rPr lang="ar-IQ" sz="3600" dirty="0" err="1" smtClean="0"/>
              <a:t>الرسم  ؟</a:t>
            </a:r>
            <a:endParaRPr lang="ar-AE" sz="3600" dirty="0"/>
          </a:p>
        </p:txBody>
      </p:sp>
      <p:sp>
        <p:nvSpPr>
          <p:cNvPr id="3" name="عنصر نائب للمحتوى 2"/>
          <p:cNvSpPr>
            <a:spLocks noGrp="1"/>
          </p:cNvSpPr>
          <p:nvPr>
            <p:ph idx="1"/>
          </p:nvPr>
        </p:nvSpPr>
        <p:spPr>
          <a:xfrm>
            <a:off x="228600" y="2286000"/>
            <a:ext cx="8686800" cy="4191000"/>
          </a:xfrm>
        </p:spPr>
        <p:txBody>
          <a:bodyPr>
            <a:normAutofit fontScale="92500" lnSpcReduction="10000"/>
          </a:bodyPr>
          <a:lstStyle/>
          <a:p>
            <a:pPr marL="514350" lvl="0" indent="-514350" algn="r" rtl="1">
              <a:buFont typeface="+mj-lt"/>
              <a:buAutoNum type="arabicPeriod"/>
            </a:pPr>
            <a:r>
              <a:rPr lang="ar-IQ" dirty="0" smtClean="0"/>
              <a:t>اللاعب المتواجد في مركز </a:t>
            </a:r>
            <a:r>
              <a:rPr lang="ar-IQ" dirty="0" err="1" smtClean="0"/>
              <a:t>رقم </a:t>
            </a:r>
            <a:r>
              <a:rPr lang="ar-IQ" dirty="0" smtClean="0"/>
              <a:t>(2) هو اقرب الى الخط الجانبي الايمن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(4) هو اقرب الى الخط الجانبي الايسر للملعب من اللاعب المتواجد في مركز </a:t>
            </a:r>
            <a:r>
              <a:rPr lang="ar-IQ" dirty="0" err="1" smtClean="0"/>
              <a:t>رقم </a:t>
            </a:r>
            <a:r>
              <a:rPr lang="ar-IQ" dirty="0" smtClean="0"/>
              <a:t>(3) لحظة ضرب </a:t>
            </a:r>
            <a:r>
              <a:rPr lang="ar-IQ" dirty="0" err="1" smtClean="0"/>
              <a:t>الارسال .</a:t>
            </a:r>
            <a:endParaRPr lang="en-US" dirty="0" smtClean="0"/>
          </a:p>
          <a:p>
            <a:pPr marL="514350" lvl="0" indent="-514350" algn="r" rtl="1">
              <a:buFont typeface="+mj-lt"/>
              <a:buAutoNum type="arabicPeriod"/>
            </a:pPr>
            <a:r>
              <a:rPr lang="ar-IQ" dirty="0" smtClean="0"/>
              <a:t>اللاعب المتواجد في مركز </a:t>
            </a:r>
            <a:r>
              <a:rPr lang="ar-IQ" dirty="0" err="1" smtClean="0"/>
              <a:t>رقم </a:t>
            </a:r>
            <a:r>
              <a:rPr lang="ar-IQ" dirty="0" smtClean="0"/>
              <a:t>(3) هو اقرب الى خط المنتصف للملعب من اللاعب المتواجد في مركز </a:t>
            </a:r>
            <a:r>
              <a:rPr lang="ar-IQ" dirty="0" err="1" smtClean="0"/>
              <a:t>رقم </a:t>
            </a:r>
            <a:r>
              <a:rPr lang="ar-IQ" dirty="0" smtClean="0"/>
              <a:t>(6) لحظة ضرب </a:t>
            </a:r>
            <a:r>
              <a:rPr lang="ar-IQ" dirty="0" err="1" smtClean="0"/>
              <a:t>الارسال .</a:t>
            </a:r>
            <a:endParaRPr lang="en-US" dirty="0" smtClean="0"/>
          </a:p>
          <a:p>
            <a:pPr marL="514350" indent="-514350" algn="r">
              <a:buFont typeface="+mj-lt"/>
              <a:buAutoNum type="arabicPeriod"/>
            </a:pPr>
            <a:endParaRPr lang="ar-A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cxnSp>
        <p:nvCxnSpPr>
          <p:cNvPr id="3" name="رابط كسهم مستقيم 2"/>
          <p:cNvCxnSpPr/>
          <p:nvPr/>
        </p:nvCxnSpPr>
        <p:spPr>
          <a:xfrm>
            <a:off x="2209800" y="3886200"/>
            <a:ext cx="0" cy="990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flipV="1">
            <a:off x="2667000" y="3352800"/>
            <a:ext cx="1981200" cy="76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2209800" y="2057400"/>
            <a:ext cx="0"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عنوان 1"/>
          <p:cNvSpPr>
            <a:spLocks noGrp="1"/>
          </p:cNvSpPr>
          <p:nvPr>
            <p:ph type="title"/>
          </p:nvPr>
        </p:nvSpPr>
        <p:spPr>
          <a:xfrm>
            <a:off x="457200" y="6019800"/>
            <a:ext cx="8153400" cy="685800"/>
          </a:xfrm>
        </p:spPr>
        <p:txBody>
          <a:bodyPr>
            <a:noAutofit/>
          </a:bodyPr>
          <a:lstStyle/>
          <a:p>
            <a:r>
              <a:rPr lang="ar-IQ" sz="3200" dirty="0" err="1" smtClean="0"/>
              <a:t>شكل (</a:t>
            </a:r>
            <a:r>
              <a:rPr lang="ar-AE" sz="3200" dirty="0" smtClean="0"/>
              <a:t>3</a:t>
            </a:r>
            <a:r>
              <a:rPr lang="ar-IQ" sz="3200" dirty="0" smtClean="0"/>
              <a:t>) يمثل </a:t>
            </a:r>
            <a:r>
              <a:rPr lang="ar-IQ" sz="3200" dirty="0" err="1" smtClean="0"/>
              <a:t>تاثر</a:t>
            </a:r>
            <a:r>
              <a:rPr lang="ar-IQ" sz="3200" dirty="0" smtClean="0"/>
              <a:t> </a:t>
            </a:r>
            <a:r>
              <a:rPr lang="ar-IQ" sz="3200" dirty="0" err="1" smtClean="0"/>
              <a:t>وتاثير</a:t>
            </a:r>
            <a:r>
              <a:rPr lang="ar-IQ" sz="3200" dirty="0" smtClean="0"/>
              <a:t> اللاعب المتواجد في مركز </a:t>
            </a:r>
            <a:r>
              <a:rPr lang="ar-IQ" sz="3200" dirty="0" err="1" smtClean="0"/>
              <a:t>رقم (</a:t>
            </a:r>
            <a:r>
              <a:rPr lang="ar-AE" sz="3200" dirty="0" smtClean="0"/>
              <a:t>3</a:t>
            </a:r>
            <a:r>
              <a:rPr lang="ar-IQ" sz="3200" dirty="0" err="1" smtClean="0"/>
              <a:t>)</a:t>
            </a:r>
            <a:endParaRPr lang="ar-AE"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686800" cy="2133600"/>
          </a:xfrm>
        </p:spPr>
        <p:txBody>
          <a:bodyPr>
            <a:noAutofit/>
          </a:bodyPr>
          <a:lstStyle/>
          <a:p>
            <a:pPr algn="just"/>
            <a:r>
              <a:rPr lang="ar-AE" sz="3200" dirty="0" smtClean="0"/>
              <a:t>سؤال 4  </a:t>
            </a:r>
            <a:r>
              <a:rPr lang="ar-IQ" sz="3200" dirty="0" smtClean="0"/>
              <a:t>وضح على شكل نقاط </a:t>
            </a:r>
            <a:r>
              <a:rPr lang="ar-IQ" sz="3200" dirty="0" err="1" smtClean="0"/>
              <a:t>التاثر</a:t>
            </a:r>
            <a:r>
              <a:rPr lang="ar-IQ" sz="3200" dirty="0" smtClean="0"/>
              <a:t> </a:t>
            </a:r>
            <a:r>
              <a:rPr lang="ar-IQ" sz="3200" dirty="0" err="1" smtClean="0"/>
              <a:t>والتاثير</a:t>
            </a:r>
            <a:r>
              <a:rPr lang="ar-IQ" sz="3200" dirty="0" smtClean="0"/>
              <a:t> للاعب المماثل المتواجد في مركز </a:t>
            </a:r>
            <a:r>
              <a:rPr lang="ar-IQ" sz="3200" dirty="0" err="1" smtClean="0"/>
              <a:t>رقم </a:t>
            </a:r>
            <a:r>
              <a:rPr lang="ar-IQ" sz="3200" dirty="0" smtClean="0"/>
              <a:t>(4) موضحا حدوده القريبة والبعيدة عن خط المنتصف او الخطوط الجانبية او الخط الخلفي للملعب مع </a:t>
            </a:r>
            <a:r>
              <a:rPr lang="ar-IQ" sz="3200" dirty="0" err="1" smtClean="0"/>
              <a:t>الرسم  ؟</a:t>
            </a:r>
            <a:r>
              <a:rPr lang="en-US" sz="3200" dirty="0" smtClean="0"/>
              <a:t/>
            </a:r>
            <a:br>
              <a:rPr lang="en-US" sz="3200" dirty="0" smtClean="0"/>
            </a:br>
            <a:endParaRPr lang="ar-AE" sz="3200" dirty="0"/>
          </a:p>
        </p:txBody>
      </p:sp>
      <p:sp>
        <p:nvSpPr>
          <p:cNvPr id="3" name="عنصر نائب للمحتوى 2"/>
          <p:cNvSpPr>
            <a:spLocks noGrp="1"/>
          </p:cNvSpPr>
          <p:nvPr>
            <p:ph idx="1"/>
          </p:nvPr>
        </p:nvSpPr>
        <p:spPr>
          <a:xfrm>
            <a:off x="304800" y="2286000"/>
            <a:ext cx="8229600" cy="3962400"/>
          </a:xfrm>
        </p:spPr>
        <p:txBody>
          <a:bodyPr>
            <a:normAutofit/>
          </a:bodyPr>
          <a:lstStyle/>
          <a:p>
            <a:pPr marL="514350" lvl="0" indent="-514350" algn="r" rtl="1">
              <a:buFont typeface="+mj-lt"/>
              <a:buAutoNum type="arabicPeriod"/>
            </a:pPr>
            <a:r>
              <a:rPr lang="ar-IQ" sz="3600" dirty="0" smtClean="0"/>
              <a:t>اللاعب المتواجد في مركز </a:t>
            </a:r>
            <a:r>
              <a:rPr lang="ar-IQ" sz="3600" dirty="0" err="1" smtClean="0"/>
              <a:t>رقم </a:t>
            </a:r>
            <a:r>
              <a:rPr lang="ar-IQ" sz="3600" dirty="0" smtClean="0"/>
              <a:t>(4) هو اقرب الى الخط الجانبي الايسر  للملعب من اللاعب المتواجد في مركز </a:t>
            </a:r>
            <a:r>
              <a:rPr lang="ar-IQ" sz="3600" dirty="0" err="1" smtClean="0"/>
              <a:t>رقم </a:t>
            </a:r>
            <a:r>
              <a:rPr lang="ar-IQ" sz="3600" dirty="0" smtClean="0"/>
              <a:t>(3) لحظة ضرب </a:t>
            </a:r>
            <a:r>
              <a:rPr lang="ar-IQ" sz="3600" dirty="0" err="1" smtClean="0"/>
              <a:t>الارسال .</a:t>
            </a:r>
            <a:endParaRPr lang="en-US" sz="3600" dirty="0" smtClean="0"/>
          </a:p>
          <a:p>
            <a:pPr marL="514350" lvl="0" indent="-514350" algn="r" rtl="1">
              <a:buFont typeface="+mj-lt"/>
              <a:buAutoNum type="arabicPeriod"/>
            </a:pPr>
            <a:r>
              <a:rPr lang="ar-IQ" sz="3600" dirty="0" smtClean="0"/>
              <a:t>اللاعب المتواجد في مركز </a:t>
            </a:r>
            <a:r>
              <a:rPr lang="ar-IQ" sz="3600" dirty="0" err="1" smtClean="0"/>
              <a:t>رقم </a:t>
            </a:r>
            <a:r>
              <a:rPr lang="ar-IQ" sz="3600" dirty="0" smtClean="0"/>
              <a:t>(4) هو اقرب الى خط المنتصف للملعب من اللاعب المتواجد في مركز </a:t>
            </a:r>
            <a:r>
              <a:rPr lang="ar-IQ" sz="3600" dirty="0" err="1" smtClean="0"/>
              <a:t>رقم </a:t>
            </a:r>
            <a:r>
              <a:rPr lang="ar-IQ" sz="3600" dirty="0" smtClean="0"/>
              <a:t>(5) لحظة ضرب </a:t>
            </a:r>
            <a:r>
              <a:rPr lang="ar-IQ" sz="3600" dirty="0" err="1" smtClean="0"/>
              <a:t>الارسال .</a:t>
            </a:r>
            <a:endParaRPr lang="en-US" sz="3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1587</Words>
  <Application>Microsoft Office PowerPoint</Application>
  <PresentationFormat>عرض على الشاشة (3:4)‏</PresentationFormat>
  <Paragraphs>121</Paragraphs>
  <Slides>14</Slides>
  <Notes>14</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Office Theme</vt:lpstr>
      <vt:lpstr>الشريحة 1</vt:lpstr>
      <vt:lpstr>اللاعب المماثل في الكرة الطائرة </vt:lpstr>
      <vt:lpstr>سؤال رقم 1   وضح على شكل نقاط التاثر والتاثير للاعب المماثل المتواجد في مركز رقم (1) موضحا حدوده القريبة والبعيدة عن خط المنتصف او الخطوط الجانبية او الخط الخلفي للملعب مع الرسم  ؟ </vt:lpstr>
      <vt:lpstr>شكل (1) يمثل تاثر وتاثير اللاعب المتواجد في مركز رقم (1)</vt:lpstr>
      <vt:lpstr>سؤال 2 وضح على شكل نقاط التاثر والتاثير للاعب المماثل المتواجد في مركز رقم (2) موضحا حدوده القريبة والبعيدة عن خط المنتصف او الخطوط الجانبية او الخط الخلفي للملعب مع الرسم  ؟</vt:lpstr>
      <vt:lpstr>شكل (2) يمثل تاثر وتاثير اللاعب المتواجد في مركز رقم (2)</vt:lpstr>
      <vt:lpstr>سؤال 3 وضح على شكل نقاط التاثر والتاثير للاعب المماثل المتواجد في مركز رقم (3) موضحا حدوده القريبة والبعيدة عن خط المنتصف او الخطوط الجانبية او    الخط الخلفي للملعب مع الرسم  ؟</vt:lpstr>
      <vt:lpstr>شكل (3) يمثل تاثر وتاثير اللاعب المتواجد في مركز رقم (3)</vt:lpstr>
      <vt:lpstr>سؤال 4  وضح على شكل نقاط التاثر والتاثير للاعب المماثل المتواجد في مركز رقم (4) موضحا حدوده القريبة والبعيدة عن خط المنتصف او الخطوط الجانبية او الخط الخلفي للملعب مع الرسم  ؟ </vt:lpstr>
      <vt:lpstr>شكل (4) يمثل تاثر وتاثير اللاعب المتواجد في مركز رقم (4)</vt:lpstr>
      <vt:lpstr>سؤال 5 وضح على شكل نقاط التاثر والتاثير للاعب المماثل المتواجد في مركز رقم (5) موضحا حدوده القريبة والبعيدة عن خط المنتصف او الخطوط الجانبية او الخط الخلفي للملعب مع الرسم  ؟</vt:lpstr>
      <vt:lpstr>شكل (5) يمثل تاثر وتاثير اللاعب المتواجد في مركز رقم (5)</vt:lpstr>
      <vt:lpstr>سؤال 6 وضح على شكل نقاط التاثر والتاثير للاعب المماثل المتواجد في مركز رقم (6) موضحا حدوده القريبة والبعيدة عن خط المنتصف او الخطوط الجانبية او الخط الخلفي للملعب مع الرسم  ؟</vt:lpstr>
      <vt:lpstr>شكل (6) يمثل تاثر وتاثير اللاعب المتواجد في مركز رقم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Khalifa</cp:lastModifiedBy>
  <cp:revision>36</cp:revision>
  <dcterms:created xsi:type="dcterms:W3CDTF">2006-08-16T00:00:00Z</dcterms:created>
  <dcterms:modified xsi:type="dcterms:W3CDTF">2023-10-16T20:47:08Z</dcterms:modified>
</cp:coreProperties>
</file>